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2" r:id="rId1"/>
  </p:sldMasterIdLst>
  <p:sldIdLst>
    <p:sldId id="256" r:id="rId2"/>
    <p:sldId id="268" r:id="rId3"/>
    <p:sldId id="257" r:id="rId4"/>
    <p:sldId id="258" r:id="rId5"/>
    <p:sldId id="263" r:id="rId6"/>
    <p:sldId id="259" r:id="rId7"/>
    <p:sldId id="260" r:id="rId8"/>
    <p:sldId id="261" r:id="rId9"/>
    <p:sldId id="264" r:id="rId10"/>
    <p:sldId id="269" r:id="rId11"/>
    <p:sldId id="262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A8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10/4/2021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10/4/2021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914" y="1919079"/>
            <a:ext cx="10341734" cy="151553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EM LỚP </a:t>
            </a:r>
            <a:r>
              <a:rPr lang="vi-VN" sz="3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NĂM HỌC 2021-2022</a:t>
            </a:r>
            <a:br>
              <a:rPr lang="en-US" sz="3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</a:t>
            </a:r>
            <a:r>
              <a:rPr lang="vi-VN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b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 </a:t>
            </a:r>
            <a:r>
              <a:rPr lang="vi-VN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36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636008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PHÂN MÔN: M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Ĩ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THUẬT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521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42790" y="771281"/>
            <a:ext cx="10510091" cy="5434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 HƯỚNG DẪN HÌNH THỨC HỌC TRỰC TUYẾN</a:t>
            </a:r>
          </a:p>
          <a:p>
            <a:endParaRPr lang="en-US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42791" y="1211855"/>
            <a:ext cx="10664326" cy="49080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en-US" sz="2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Tx/>
              <a:buAutoNum type="arabicPeriod"/>
            </a:pPr>
            <a:r>
              <a:rPr lang="en-US" sz="21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Đăng nhập vào phần mềm MS Team.</a:t>
            </a:r>
            <a:endParaRPr lang="en-US" sz="21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Tx/>
              <a:buAutoNum type="arabicPeriod"/>
            </a:pPr>
            <a:r>
              <a:rPr lang="en-US" sz="21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bộ môn Nghệ thuật.</a:t>
            </a:r>
            <a:endParaRPr lang="en-US" sz="2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AutoNum type="arabicPeriod"/>
            </a:pPr>
            <a:r>
              <a:rPr lang="en-US" sz="21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Tải file đính kèm.</a:t>
            </a:r>
          </a:p>
          <a:p>
            <a:pPr marL="342900" indent="-342900" algn="l">
              <a:buAutoNum type="arabicPeriod"/>
            </a:pPr>
            <a:r>
              <a:rPr lang="en-US" sz="21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 thành các nhiệm vụ được giao ở trong file.</a:t>
            </a:r>
          </a:p>
          <a:p>
            <a:pPr marL="342900" indent="-342900" algn="l">
              <a:buAutoNum type="arabicPeriod"/>
            </a:pPr>
            <a:r>
              <a:rPr lang="en-US" sz="21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 khi hoàn thành, chụp hình nội dung đã hoàn thành gởi lên phần mềm MS Team ở bộ môn Nghệ thuật.</a:t>
            </a:r>
            <a:endParaRPr lang="en-US" sz="2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792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42790" y="166669"/>
            <a:ext cx="10510091" cy="5434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en-US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HÌNH THỨC VÀ TIÊU CHÍ ĐÁNH GIÁ MÔN MỸ THUẬT KHỐI LỚP 6</a:t>
            </a:r>
            <a:endParaRPr lang="en-US" sz="1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566782"/>
              </p:ext>
            </p:extLst>
          </p:nvPr>
        </p:nvGraphicFramePr>
        <p:xfrm>
          <a:off x="507939" y="604685"/>
          <a:ext cx="10510091" cy="589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2138">
                  <a:extLst>
                    <a:ext uri="{9D8B030D-6E8A-4147-A177-3AD203B41FA5}">
                      <a16:colId xmlns:a16="http://schemas.microsoft.com/office/drawing/2014/main" val="266621525"/>
                    </a:ext>
                  </a:extLst>
                </a:gridCol>
                <a:gridCol w="5327953">
                  <a:extLst>
                    <a:ext uri="{9D8B030D-6E8A-4147-A177-3AD203B41FA5}">
                      <a16:colId xmlns:a16="http://schemas.microsoft.com/office/drawing/2014/main" val="3006730667"/>
                    </a:ext>
                  </a:extLst>
                </a:gridCol>
              </a:tblGrid>
              <a:tr h="11227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ỌC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SINH </a:t>
                      </a:r>
                      <a:r>
                        <a:rPr lang="vi-VN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thực hiện tự đánh giá và đánh giá đổng đẳng trong nhóm, trong cặp đôi, cá nhân dựa</a:t>
                      </a:r>
                      <a:br>
                        <a:rPr lang="vi-VN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vi-VN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trên các tiêu chí: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1" i="0" dirty="0" smtClean="0">
                        <a:solidFill>
                          <a:schemeClr val="bg1"/>
                        </a:solidFill>
                        <a:latin typeface="+mn-lt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IÁO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vi-VN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IÊN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vi-VN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thực hiện đánh giá thường xuyên, toàn diện, cụ thể đối với HS dựa trên các tiêu chí</a:t>
                      </a:r>
                      <a:br>
                        <a:rPr lang="vi-VN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vi-VN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đã xây dựng là: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016606"/>
                  </a:ext>
                </a:extLst>
              </a:tr>
              <a:tr h="3713669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vi-VN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Sự chuẩn bị, ý thức tham gia vào hoạt động mĩ thuật</a:t>
                      </a:r>
                      <a:r>
                        <a:rPr lang="en-US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vi-VN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Khả năng tự khám phá, khả năng giao tiếp, hợp tác, độc lập, sáng tạo</a:t>
                      </a:r>
                      <a:r>
                        <a:rPr lang="en-US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  <a:p>
                      <a:r>
                        <a:rPr lang="vi-VN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vi-VN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Thời gian hoàn thành nhiệm vụ học tập</a:t>
                      </a:r>
                      <a:r>
                        <a:rPr lang="en-US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vi-VN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vi-VN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Sự tiến bộ vể nhận thức, kĩ năng, kết quả học tập của bản thân HS.</a:t>
                      </a:r>
                      <a:endParaRPr lang="en-US" sz="19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9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vi-VN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vi-VN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Sự tích cực chuẩn bị bài, sẵn sàng học tập, hợp tác;</a:t>
                      </a:r>
                      <a:endParaRPr lang="en-US" sz="19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vi-VN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Năng lực học tập: nhận thức, kĩ năng, sự l</a:t>
                      </a:r>
                      <a:r>
                        <a:rPr lang="en-US" sz="1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vi-VN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 hoạt, độc lập, sáng tạo</a:t>
                      </a:r>
                      <a:r>
                        <a:rPr lang="en-US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vi-VN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Năng lực, sở thích của HS v</a:t>
                      </a:r>
                      <a:r>
                        <a:rPr lang="en-US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ề</a:t>
                      </a:r>
                      <a:r>
                        <a:rPr lang="vi-VN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ngôn ngữ tạo hình (chấm, nét, hinh, khối, màu sắc,đậm nhạt,..</a:t>
                      </a:r>
                      <a:r>
                        <a:rPr lang="en-US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vi-VN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vi-VN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Năng lực xã hội: giao tiếp, hợp tác, thích ứng</a:t>
                      </a:r>
                      <a:r>
                        <a:rPr lang="en-US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vi-VN" sz="19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Hình </a:t>
                      </a:r>
                      <a:r>
                        <a:rPr lang="vi-VN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thức </a:t>
                      </a:r>
                      <a:r>
                        <a:rPr lang="vi-VN" sz="19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đánh giá </a:t>
                      </a:r>
                      <a:r>
                        <a:rPr lang="vi-VN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thông qua kiểm </a:t>
                      </a:r>
                      <a:r>
                        <a:rPr lang="vi-VN" sz="19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 hỏi- </a:t>
                      </a:r>
                      <a:r>
                        <a:rPr lang="vi-VN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đáp, thực hành, hoạt động thực tiễn, câu lạc bộ,</a:t>
                      </a:r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vi-VN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chuyên </a:t>
                      </a:r>
                      <a:r>
                        <a:rPr lang="vi-VN" sz="19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</a:t>
                      </a:r>
                      <a:r>
                        <a:rPr lang="en-US" sz="19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ề..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9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vi-VN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ếp loại tương ứng v</a:t>
                      </a:r>
                      <a:r>
                        <a:rPr lang="en-US" sz="1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ới</a:t>
                      </a:r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vi-VN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việc đánh giá HS là Đạt (Đ) h</a:t>
                      </a:r>
                      <a:r>
                        <a:rPr lang="en-US" sz="1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oặc</a:t>
                      </a:r>
                      <a:r>
                        <a:rPr lang="vi-VN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chưa đạt (CĐ).</a:t>
                      </a:r>
                      <a:endParaRPr lang="en-US" sz="19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9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419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0328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42790" y="771281"/>
            <a:ext cx="10510091" cy="5434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 Ý:</a:t>
            </a:r>
          </a:p>
          <a:p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58327" y="1393635"/>
            <a:ext cx="10510091" cy="4439796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 1 + TUẦN 2: THỰC HIỆN CÁC NỘI DUNG 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1.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SÁCH GIÁO KHOA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U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2.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3.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4.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5.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endParaRPr lang="en-US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CHÚC CÁC EM VUI, KHỎE, GIỮ GÌN SỨC KHỎE THẬT TỐT</a:t>
            </a:r>
          </a:p>
          <a:p>
            <a:pPr algn="l"/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BÌNH AN VÀ HẸN NGÀY CHÚNG TA ĐẾN TRƯỜNG!</a:t>
            </a:r>
          </a:p>
          <a:p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057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Giới thiệu môn học: Tìm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SÁCH GIÁO KHOA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Hướng dẫn phương pháp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ách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Sự chuẩn bị dụng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indent="0">
              <a:buNone/>
            </a:pPr>
            <a:r>
              <a:rPr lang="en-US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Hướng dẫn cách học tập bằng hình thức trực tuyến.</a:t>
            </a:r>
          </a:p>
          <a:p>
            <a:pPr marL="109728" indent="0">
              <a:buNone/>
            </a:pPr>
            <a:r>
              <a:rPr lang="en-US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Đánh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 1+2: 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 </a:t>
            </a:r>
            <a:r>
              <a:rPr lang="en-US" sz="32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 CHUNG VỀ MÔN NGHỆ THUẬT 6</a:t>
            </a:r>
            <a:br>
              <a:rPr lang="en-US" sz="32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PHÂN MÔN MỸ THUẬT 6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382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16917" y="1283465"/>
            <a:ext cx="6869018" cy="476479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mỹ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 (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Nam-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do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Nhung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biên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biên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soạn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 CHẤT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 LỰC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mỹ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mỹ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mỹ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ua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mỹ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346592" y="784134"/>
            <a:ext cx="7078337" cy="5434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 THIỆU QUYỂN SÁCH GIÁO KHOA MỸ THUẬT 6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Sách giáo khoa mĩ thuật 6 (Chân trời sáng tạo)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12" t="1680" r="10389"/>
          <a:stretch/>
        </p:blipFill>
        <p:spPr bwMode="auto">
          <a:xfrm>
            <a:off x="1134738" y="1545216"/>
            <a:ext cx="3244468" cy="4428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6" y="344100"/>
            <a:ext cx="5146979" cy="5434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 </a:t>
            </a:r>
            <a:r>
              <a:rPr lang="en-US" sz="20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 MÔN HỌC: 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994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054646" y="784134"/>
            <a:ext cx="8576631" cy="5434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 QUÁT NỘI DUNG CHƯƠNG TRÌNH HỌC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171460" y="1393634"/>
            <a:ext cx="10104304" cy="4803354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NỘI 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DUNG SÁCH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l"/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Gồm 2 mạch nội dung chính: Mỹ thuật tạo hình và mỹ thuật ứng dụng (18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kết).</a:t>
            </a:r>
          </a:p>
          <a:p>
            <a:pPr algn="l"/>
            <a:r>
              <a:rPr 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HỆ THỐNG: </a:t>
            </a:r>
          </a:p>
          <a:p>
            <a:pPr marL="342900" indent="-342900" algn="l">
              <a:buFontTx/>
              <a:buChar char="-"/>
            </a:pP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l">
              <a:buFontTx/>
              <a:buChar char="-"/>
            </a:pP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l">
              <a:buFontTx/>
              <a:buChar char="-"/>
            </a:pP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460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9438" y="701508"/>
            <a:ext cx="609654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28600">
              <a:lnSpc>
                <a:spcPct val="130000"/>
              </a:lnSpc>
              <a:spcAft>
                <a:spcPts val="0"/>
              </a:spcAft>
              <a:tabLst>
                <a:tab pos="422910" algn="l"/>
              </a:tabLst>
            </a:pPr>
            <a:r>
              <a:rPr lang="en-US" sz="2000" b="1" smtClean="0">
                <a:solidFill>
                  <a:srgbClr val="C00000"/>
                </a:solidFill>
                <a:ea typeface="Courier New" panose="02070309020205020404" pitchFamily="49" charset="0"/>
              </a:rPr>
              <a:t>3. </a:t>
            </a:r>
            <a:r>
              <a:rPr lang="vi-VN" sz="2000" b="1" smtClean="0">
                <a:solidFill>
                  <a:srgbClr val="C00000"/>
                </a:solidFill>
                <a:ea typeface="Courier New" panose="02070309020205020404" pitchFamily="49" charset="0"/>
              </a:rPr>
              <a:t>CẤU </a:t>
            </a:r>
            <a:r>
              <a:rPr lang="vi-VN" sz="2000" b="1" dirty="0">
                <a:solidFill>
                  <a:srgbClr val="C00000"/>
                </a:solidFill>
                <a:ea typeface="Courier New" panose="02070309020205020404" pitchFamily="49" charset="0"/>
              </a:rPr>
              <a:t>TRÚC SÁCH GIÁO KHOA </a:t>
            </a:r>
            <a:r>
              <a:rPr lang="vi-VN" sz="2000" b="1" dirty="0" smtClean="0">
                <a:solidFill>
                  <a:srgbClr val="C00000"/>
                </a:solidFill>
                <a:ea typeface="Courier New" panose="02070309020205020404" pitchFamily="49" charset="0"/>
              </a:rPr>
              <a:t>M</a:t>
            </a:r>
            <a:r>
              <a:rPr lang="en-US" sz="2000" b="1" dirty="0" smtClean="0">
                <a:solidFill>
                  <a:srgbClr val="C00000"/>
                </a:solidFill>
                <a:ea typeface="Courier New" panose="02070309020205020404" pitchFamily="49" charset="0"/>
              </a:rPr>
              <a:t>Ỹ </a:t>
            </a:r>
            <a:r>
              <a:rPr lang="vi-VN" sz="2000" b="1" dirty="0" smtClean="0">
                <a:solidFill>
                  <a:srgbClr val="C00000"/>
                </a:solidFill>
                <a:ea typeface="Courier New" panose="02070309020205020404" pitchFamily="49" charset="0"/>
              </a:rPr>
              <a:t> </a:t>
            </a:r>
            <a:r>
              <a:rPr lang="vi-VN" sz="2000" b="1" dirty="0">
                <a:solidFill>
                  <a:srgbClr val="C00000"/>
                </a:solidFill>
                <a:ea typeface="Courier New" panose="02070309020205020404" pitchFamily="49" charset="0"/>
              </a:rPr>
              <a:t>THUẬT 6</a:t>
            </a:r>
            <a:endParaRPr lang="en-US" sz="2000" b="1" dirty="0">
              <a:solidFill>
                <a:srgbClr val="C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770965"/>
              </p:ext>
            </p:extLst>
          </p:nvPr>
        </p:nvGraphicFramePr>
        <p:xfrm>
          <a:off x="1035586" y="1225846"/>
          <a:ext cx="10080432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4722">
                  <a:extLst>
                    <a:ext uri="{9D8B030D-6E8A-4147-A177-3AD203B41FA5}">
                      <a16:colId xmlns:a16="http://schemas.microsoft.com/office/drawing/2014/main" val="2363717115"/>
                    </a:ext>
                  </a:extLst>
                </a:gridCol>
                <a:gridCol w="3635566">
                  <a:extLst>
                    <a:ext uri="{9D8B030D-6E8A-4147-A177-3AD203B41FA5}">
                      <a16:colId xmlns:a16="http://schemas.microsoft.com/office/drawing/2014/main" val="529445337"/>
                    </a:ext>
                  </a:extLst>
                </a:gridCol>
                <a:gridCol w="3360144">
                  <a:extLst>
                    <a:ext uri="{9D8B030D-6E8A-4147-A177-3AD203B41FA5}">
                      <a16:colId xmlns:a16="http://schemas.microsoft.com/office/drawing/2014/main" val="920256508"/>
                    </a:ext>
                  </a:extLst>
                </a:gridCol>
              </a:tblGrid>
              <a:tr h="123812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Mĩ thuật lớp 6 định hướng theo các</a:t>
                      </a: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ủ</a:t>
                      </a:r>
                      <a:r>
                        <a:rPr lang="vi-VN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đ</a:t>
                      </a: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ề</a:t>
                      </a:r>
                      <a:r>
                        <a:rPr lang="vi-VN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: </a:t>
                      </a:r>
                      <a:endParaRPr lang="en-US" sz="20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vi-VN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Chương trình thông qua việc xây dựng các ch</a:t>
                      </a: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ủ</a:t>
                      </a:r>
                      <a:r>
                        <a:rPr lang="vi-VN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đ</a:t>
                      </a: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ề</a:t>
                      </a:r>
                      <a:r>
                        <a:rPr lang="vi-VN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SGK Mĩ thuật 6 được thiết kế thành 18 bài học tương ứng với 35 tiết học, trong đó:</a:t>
                      </a:r>
                      <a:endParaRPr lang="en-US" sz="20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031627"/>
                  </a:ext>
                </a:extLst>
              </a:tr>
              <a:tr h="3368861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Văn hoá, xã hội</a:t>
                      </a:r>
                      <a:endParaRPr lang="en-US" sz="2000" b="1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Nghệ thuật Tiển sử và cổ đại </a:t>
                      </a:r>
                      <a:r>
                        <a:rPr lang="vi-VN" sz="2000" b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Việt Nam và</a:t>
                      </a:r>
                      <a:r>
                        <a:rPr lang="vi-VN" sz="2000" b="1" baseline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Thế giới .</a:t>
                      </a:r>
                      <a:endParaRPr lang="en-US" sz="2000" b="1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b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2000" b="1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000" b="1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000" b="1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b="1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màu</a:t>
                      </a:r>
                      <a:r>
                        <a:rPr lang="en-US" sz="2000" b="1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sắc</a:t>
                      </a:r>
                      <a:r>
                        <a:rPr lang="en-US" sz="2000" b="1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b="1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b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000" b="1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2000" b="1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thuật</a:t>
                      </a:r>
                      <a:r>
                        <a:rPr lang="en-US" sz="2000" b="1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t</a:t>
                      </a:r>
                      <a:r>
                        <a:rPr lang="vi-VN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iền sử thế giới và Việt Nam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vi-VN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b="1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b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2000" b="1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000" b="1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ễ</a:t>
                      </a:r>
                      <a:r>
                        <a:rPr lang="vi-VN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hội quê hương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b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2000" b="1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000" b="1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Nghệ thuật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Cổ đại thể giới và Việt Nam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vi-VN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b="1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b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2000" b="1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000" b="1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Vật liệu hữu ích.</a:t>
                      </a:r>
                      <a:endParaRPr lang="en-US" sz="2000" b="1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417830" algn="l"/>
                        </a:tabLst>
                      </a:pPr>
                      <a:r>
                        <a:rPr lang="vi-VN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9 bài Mĩ thuật tạo hình, m</a:t>
                      </a:r>
                      <a:r>
                        <a:rPr lang="en-US" sz="2000" b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ỗi</a:t>
                      </a:r>
                      <a:r>
                        <a:rPr lang="vi-VN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bài g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ồ</a:t>
                      </a:r>
                      <a:r>
                        <a:rPr lang="vi-VN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m 2 tiết, tổng số tiết là 18 tiết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417830" algn="l"/>
                        </a:tabLst>
                      </a:pPr>
                      <a:r>
                        <a:rPr lang="vi-VN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8 bài Mĩ thuật ứng dụng, mỗi bài gồm 2 tiết, tổng số tiết là 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vi-VN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tiết.</a:t>
                      </a:r>
                      <a:endParaRPr lang="en-US" sz="2000" b="1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417830" algn="l"/>
                        </a:tabLst>
                      </a:pPr>
                      <a:r>
                        <a:rPr lang="vi-VN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1 bài tổng kết cuối năm học g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ồ</a:t>
                      </a:r>
                      <a:r>
                        <a:rPr lang="vi-VN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m 1 tiết</a:t>
                      </a:r>
                      <a:endParaRPr lang="en-US" sz="20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740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026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13552" y="1355074"/>
            <a:ext cx="10135517" cy="470971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19908" y="771281"/>
            <a:ext cx="10399923" cy="46260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 HƯỚNG PHÁT TRIỂN PHẨM CHẤT, NĂNG LỰC MÔN HỌC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938091" y="1233889"/>
            <a:ext cx="5431316" cy="479790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l">
              <a:buAutoNum type="alphaUcPeriod"/>
            </a:pPr>
            <a:r>
              <a:rPr lang="en-US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 CHẤT: </a:t>
            </a:r>
            <a:r>
              <a:rPr lang="en-US" sz="2200" b="1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phẩm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200" b="1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êu</a:t>
            </a:r>
            <a:r>
              <a:rPr lang="en-US" sz="2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nước</a:t>
            </a:r>
            <a:endParaRPr lang="en-US" sz="2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Trách nhiệm</a:t>
            </a:r>
          </a:p>
          <a:p>
            <a:pPr algn="l"/>
            <a:r>
              <a:rPr lang="en-US" sz="2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Trung thực</a:t>
            </a:r>
          </a:p>
          <a:p>
            <a:pPr algn="l"/>
            <a:r>
              <a:rPr lang="en-US" sz="2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Chăm chỉ</a:t>
            </a:r>
          </a:p>
          <a:p>
            <a:pPr algn="l"/>
            <a:r>
              <a:rPr lang="en-US" sz="2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Nhân ái</a:t>
            </a:r>
            <a:endParaRPr lang="en-US" sz="2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 NĂNG LỰC: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endParaRPr lang="en-US" sz="2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:(3NL)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en-US" sz="2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:(7NL)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Tin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mỹ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61" y="1313634"/>
            <a:ext cx="5280338" cy="4842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6680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4313" y="1244906"/>
            <a:ext cx="1001433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</a:t>
            </a:r>
            <a:r>
              <a:rPr lang="vi-VN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Mĩ thuật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THCS </a:t>
            </a:r>
            <a:r>
              <a:rPr lang="vi-VN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 </a:t>
            </a:r>
            <a:r>
              <a:rPr lang="vi-VN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sinh tiếp </a:t>
            </a:r>
            <a:r>
              <a:rPr lang="vi-VN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H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ình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thành, phát triển năng lực mĩ thuật dựa trên nền tảng kiến thức, kĩ năng mĩ thuật ở cấp tiểu học, thông qua các hoạt động thảo luận, thực hành, trải nghiệm; phát triển năng lực giao tiếp và hợp tác, năng lực giải quyết vấn đề và sáng tạo;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ó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 thức kế thừa, phát huy các giá trị văn hoá, nghệ thuật truyền thống dân 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T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iếp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cận giá trị thẩm mĩ của thời đại, làm nền tảng cho việc phát triển các phẩm chất yêu nước, nhân ái, chăm chỉ, trung thực, trách nhiệm;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ó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hiểu biết về mối quan hệ giữa mĩ thuật với đời sống, nuôi dưỡng cảm xúc thẩm mĩ và tình yêu nghệ 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hát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triển năng lực tự chủ và tự học, có ý thức định hướng nghề nghiệp sau khi kết thúc cấp học.</a:t>
            </a:r>
            <a:endParaRPr lang="vi-VN" sz="24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597447" y="771281"/>
            <a:ext cx="8673946" cy="5434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4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 GIÁO DỤC MÔN MỸ THUẬT CẤP THCS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632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42790" y="490351"/>
            <a:ext cx="10510091" cy="5434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PHƯƠNG PHÁP, HÌNH THỨC  HỌC MÔN MỸ THUẬT KHỐI LỚP 6</a:t>
            </a:r>
            <a:endParaRPr lang="en-US" sz="1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17614"/>
              </p:ext>
            </p:extLst>
          </p:nvPr>
        </p:nvGraphicFramePr>
        <p:xfrm>
          <a:off x="936433" y="1228481"/>
          <a:ext cx="10416448" cy="5889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8224">
                  <a:extLst>
                    <a:ext uri="{9D8B030D-6E8A-4147-A177-3AD203B41FA5}">
                      <a16:colId xmlns:a16="http://schemas.microsoft.com/office/drawing/2014/main" val="266621525"/>
                    </a:ext>
                  </a:extLst>
                </a:gridCol>
                <a:gridCol w="5208224">
                  <a:extLst>
                    <a:ext uri="{9D8B030D-6E8A-4147-A177-3AD203B41FA5}">
                      <a16:colId xmlns:a16="http://schemas.microsoft.com/office/drawing/2014/main" val="3006730667"/>
                    </a:ext>
                  </a:extLst>
                </a:gridCol>
              </a:tblGrid>
              <a:tr h="769111">
                <a:tc>
                  <a:txBody>
                    <a:bodyPr/>
                    <a:lstStyle/>
                    <a:p>
                      <a:r>
                        <a:rPr lang="vi-VN" sz="2200" b="1" i="0" dirty="0" smtClean="0">
                          <a:solidFill>
                            <a:schemeClr val="bg1"/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Các phương pháp </a:t>
                      </a:r>
                      <a:r>
                        <a:rPr lang="en-US" sz="2200" b="1" i="0" dirty="0" err="1" smtClean="0">
                          <a:solidFill>
                            <a:schemeClr val="bg1"/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200" b="1" i="0" dirty="0" smtClean="0">
                          <a:solidFill>
                            <a:schemeClr val="bg1"/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i="0" dirty="0" err="1" smtClean="0">
                          <a:solidFill>
                            <a:schemeClr val="bg1"/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2200" b="1" i="0" dirty="0" smtClean="0">
                          <a:solidFill>
                            <a:schemeClr val="bg1"/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200" b="1" i="0" dirty="0" smtClean="0">
                          <a:solidFill>
                            <a:schemeClr val="bg1"/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tích cực môn Mĩ thuật bao g</a:t>
                      </a:r>
                      <a:r>
                        <a:rPr lang="en-US" sz="2200" b="1" i="0" dirty="0" smtClean="0">
                          <a:solidFill>
                            <a:schemeClr val="bg1"/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ồ</a:t>
                      </a:r>
                      <a:r>
                        <a:rPr lang="vi-VN" sz="2200" b="1" i="0" dirty="0" smtClean="0">
                          <a:solidFill>
                            <a:schemeClr val="bg1"/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m: </a:t>
                      </a:r>
                      <a:endParaRPr lang="en-US" sz="2200" b="1" i="0" dirty="0" smtClean="0">
                        <a:solidFill>
                          <a:schemeClr val="bg1"/>
                        </a:solidFill>
                        <a:latin typeface="+mn-lt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2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r>
                        <a:rPr lang="en-US" sz="2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Mỹ</a:t>
                      </a:r>
                      <a:r>
                        <a:rPr lang="en-US" sz="2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thuật</a:t>
                      </a:r>
                      <a:r>
                        <a:rPr lang="en-US" sz="2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bao</a:t>
                      </a:r>
                      <a:r>
                        <a:rPr lang="en-US" sz="2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gồm</a:t>
                      </a:r>
                      <a:r>
                        <a:rPr lang="en-US" sz="2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016606"/>
                  </a:ext>
                </a:extLst>
              </a:tr>
              <a:tr h="3968043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- P</a:t>
                      </a:r>
                      <a:r>
                        <a:rPr lang="vi-VN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hương pháp quan sát</a:t>
                      </a:r>
                      <a:endParaRPr lang="en-US" sz="2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- P</a:t>
                      </a:r>
                      <a:r>
                        <a:rPr lang="vi-VN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hương</a:t>
                      </a:r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pháp trực quan </a:t>
                      </a:r>
                      <a:endParaRPr lang="en-US" sz="2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- P</a:t>
                      </a:r>
                      <a:r>
                        <a:rPr lang="vi-VN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hương pháp v</a:t>
                      </a:r>
                      <a:r>
                        <a:rPr lang="en-US" sz="2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ấn</a:t>
                      </a:r>
                      <a:r>
                        <a:rPr lang="vi-VN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đáp</a:t>
                      </a:r>
                      <a:endParaRPr lang="en-US" sz="2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gợi mở</a:t>
                      </a:r>
                      <a:endParaRPr lang="en-US" sz="2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- P</a:t>
                      </a:r>
                      <a:r>
                        <a:rPr lang="vi-VN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hương pháp luyện tập, thực hành</a:t>
                      </a:r>
                      <a:endParaRPr lang="en-US" sz="2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- P</a:t>
                      </a:r>
                      <a:r>
                        <a:rPr lang="vi-VN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hương pháp tiếp cận theo chủ đ</a:t>
                      </a:r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ề</a:t>
                      </a:r>
                      <a:r>
                        <a:rPr lang="vi-VN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- P</a:t>
                      </a:r>
                      <a:r>
                        <a:rPr lang="vi-VN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hương pháp xây dựng cốt</a:t>
                      </a:r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truyện với một số quy trình, hình thức tạo hình mĩ thuật đã được tiếp cận</a:t>
                      </a:r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endParaRPr lang="en-US" sz="2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- H</a:t>
                      </a:r>
                      <a:r>
                        <a:rPr lang="vi-VN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ọc theo nhóm; học cá nhân; học tập có trò chơi</a:t>
                      </a:r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vi-VN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vi-VN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- H</a:t>
                      </a:r>
                      <a:r>
                        <a:rPr lang="vi-VN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ọc tập trên lớp; học ngoài lớp</a:t>
                      </a:r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- H</a:t>
                      </a:r>
                      <a:r>
                        <a:rPr lang="vi-VN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ọc tập chính khoá trong nhà trường kết hợp với các</a:t>
                      </a:r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hoạt động ngoại khoá</a:t>
                      </a:r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- H</a:t>
                      </a:r>
                      <a:r>
                        <a:rPr lang="vi-VN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ọc tập gắn li</a:t>
                      </a:r>
                      <a:r>
                        <a:rPr lang="en-US" sz="2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ền</a:t>
                      </a:r>
                      <a:r>
                        <a:rPr lang="vi-VN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với các sinh hoạt cộng đ</a:t>
                      </a:r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ồ</a:t>
                      </a:r>
                      <a:r>
                        <a:rPr lang="vi-VN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ng; học tập trải nghiệm</a:t>
                      </a:r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tại các làng ngh</a:t>
                      </a:r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ề.</a:t>
                      </a:r>
                      <a:r>
                        <a:rPr lang="vi-VN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endParaRPr lang="en-US" sz="2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- T</a:t>
                      </a:r>
                      <a:r>
                        <a:rPr lang="vi-VN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hực hành mĩ thuật ứng dụng</a:t>
                      </a:r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- H</a:t>
                      </a:r>
                      <a:r>
                        <a:rPr lang="vi-VN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ọc tập tại thực địa: nghiên cứu, tìm hiểu</a:t>
                      </a:r>
                      <a:r>
                        <a:rPr lang="en-US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thực tế, tham dự triển lãm, tham quan dã ngoại, tìm hiểu di tích lịch sử;...</a:t>
                      </a:r>
                      <a:endParaRPr lang="en-US" sz="2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endParaRPr lang="en-US" sz="2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1419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9807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42790" y="771281"/>
            <a:ext cx="10510091" cy="5434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DỤNG CỤ, ĐỒ DÙNG HỌC TẬP MÔN MỸ THUẬT</a:t>
            </a:r>
            <a:endParaRPr lang="en-US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97026" y="1118213"/>
            <a:ext cx="10510091" cy="452793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1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42791" y="1211855"/>
            <a:ext cx="10664326" cy="49080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en-US" sz="2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Tx/>
              <a:buAutoNum type="arabicPeriod"/>
            </a:pPr>
            <a:r>
              <a:rPr lang="en-US" sz="2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mỹ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Nam-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do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Nhung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biên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1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ách</a:t>
            </a:r>
            <a:r>
              <a:rPr lang="en-U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endParaRPr lang="en-US" sz="2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1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1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21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1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1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buộc</a:t>
            </a:r>
            <a:r>
              <a:rPr lang="en-US" sz="21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 algn="l">
              <a:buFontTx/>
              <a:buAutoNum type="arabicPeriod"/>
            </a:pPr>
            <a:r>
              <a:rPr lang="en-US" sz="21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A4: 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bọc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10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nhãn</a:t>
            </a:r>
            <a:r>
              <a:rPr lang="en-US" sz="21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tên, vở viết mỹ thuật.</a:t>
            </a:r>
            <a:endParaRPr lang="en-US" sz="2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AutoNum type="arabicPeriod"/>
            </a:pPr>
            <a:r>
              <a:rPr lang="en-US" sz="21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285750" indent="-285750" algn="l">
              <a:buFontTx/>
              <a:buChar char="-"/>
            </a:pP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sáp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..) </a:t>
            </a:r>
          </a:p>
          <a:p>
            <a:pPr marL="285750" indent="-285750" algn="l">
              <a:buFontTx/>
              <a:buChar char="-"/>
            </a:pP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lông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..)</a:t>
            </a:r>
          </a:p>
          <a:p>
            <a:pPr marL="285750" indent="-285750" algn="l">
              <a:buFontTx/>
              <a:buChar char="-"/>
            </a:pP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Cọ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endParaRPr lang="en-US" sz="2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Tx/>
              <a:buChar char="-"/>
            </a:pP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Tx/>
              <a:buChar char="-"/>
            </a:pP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bìa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cứng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thùng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catong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</a:p>
          <a:p>
            <a:pPr marL="285750" indent="-285750" algn="l">
              <a:buFontTx/>
              <a:buChar char="-"/>
            </a:pP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Keo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endParaRPr lang="en-US" sz="2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Tx/>
              <a:buChar char="-"/>
            </a:pP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roki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A0, A1, A2, A3</a:t>
            </a:r>
          </a:p>
          <a:p>
            <a:pPr marL="285750" indent="-285750" algn="l">
              <a:buFontTx/>
              <a:buChar char="-"/>
            </a:pP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kiệm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sắm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..)</a:t>
            </a:r>
            <a:endParaRPr lang="en-US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1648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851</TotalTime>
  <Words>1635</Words>
  <Application>Microsoft Office PowerPoint</Application>
  <PresentationFormat>Widescreen</PresentationFormat>
  <Paragraphs>115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Courier New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  CHÀO MỪNG CÁC EM LỚP 6 NĂM HỌC 2021-2022 MÔN NGHỆ THUẬT 6</vt:lpstr>
      <vt:lpstr>TUẦN 1+2: GIỚI THIỆU CHUNG VỀ MÔN NGHỆ THUẬT 6                                 PHÂN MÔN MỸ THUẬT 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QUẬN THANH KHÊ TRƯỜNG THCS NGUYỄN THỊ MINH KHAI  BÀI GIẢNG TRỰC TUYẾN</dc:title>
  <dc:creator>Pro 7</dc:creator>
  <cp:lastModifiedBy>Admin</cp:lastModifiedBy>
  <cp:revision>87</cp:revision>
  <dcterms:created xsi:type="dcterms:W3CDTF">2021-08-27T03:19:51Z</dcterms:created>
  <dcterms:modified xsi:type="dcterms:W3CDTF">2021-10-04T02:35:26Z</dcterms:modified>
</cp:coreProperties>
</file>